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ffacfd23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ffacfd23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ffacfd23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ffacfd23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ffacfd23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ffacfd23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6.png"/><Relationship Id="rId12"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TRABAJO FINAL</a:t>
            </a:r>
            <a:endParaRPr/>
          </a:p>
          <a:p>
            <a:pPr indent="0" lvl="0" marL="0" rtl="0" algn="l">
              <a:spcBef>
                <a:spcPts val="0"/>
              </a:spcBef>
              <a:spcAft>
                <a:spcPts val="0"/>
              </a:spcAft>
              <a:buNone/>
            </a:pPr>
            <a:r>
              <a:rPr lang="es"/>
              <a:t>2019</a:t>
            </a:r>
            <a:endParaRPr/>
          </a:p>
        </p:txBody>
      </p:sp>
      <p:sp>
        <p:nvSpPr>
          <p:cNvPr id="229" name="Google Shape;229;p17"/>
          <p:cNvSpPr txBox="1"/>
          <p:nvPr>
            <p:ph idx="1" type="subTitle"/>
          </p:nvPr>
        </p:nvSpPr>
        <p:spPr>
          <a:xfrm>
            <a:off x="5083950" y="3924925"/>
            <a:ext cx="39894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Delsanto, Julián Horacio | Torres, Gastón Hernán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grpSp>
        <p:nvGrpSpPr>
          <p:cNvPr id="298" name="Google Shape;298;p26"/>
          <p:cNvGrpSpPr/>
          <p:nvPr/>
        </p:nvGrpSpPr>
        <p:grpSpPr>
          <a:xfrm>
            <a:off x="1770413" y="1108396"/>
            <a:ext cx="5603175" cy="3851280"/>
            <a:chOff x="3553042" y="1657806"/>
            <a:chExt cx="3461100" cy="2671532"/>
          </a:xfrm>
        </p:grpSpPr>
        <p:sp>
          <p:nvSpPr>
            <p:cNvPr id="299" name="Google Shape;299;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7" name="Google Shape;307;p26"/>
          <p:cNvPicPr preferRelativeResize="0"/>
          <p:nvPr/>
        </p:nvPicPr>
        <p:blipFill rotWithShape="1">
          <a:blip r:embed="rId3">
            <a:alphaModFix/>
          </a:blip>
          <a:srcRect b="26215" l="45356" r="19582" t="50734"/>
          <a:stretch/>
        </p:blipFill>
        <p:spPr>
          <a:xfrm>
            <a:off x="1856206" y="1190668"/>
            <a:ext cx="5431800" cy="2756400"/>
          </a:xfrm>
          <a:prstGeom prst="rect">
            <a:avLst/>
          </a:prstGeom>
          <a:noFill/>
          <a:ln>
            <a:noFill/>
          </a:ln>
        </p:spPr>
      </p:pic>
      <p:sp>
        <p:nvSpPr>
          <p:cNvPr id="308" name="Google Shape;308;p26"/>
          <p:cNvSpPr/>
          <p:nvPr/>
        </p:nvSpPr>
        <p:spPr>
          <a:xfrm flipH="1">
            <a:off x="1855887" y="1192180"/>
            <a:ext cx="5431800" cy="27525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txBox="1"/>
          <p:nvPr>
            <p:ph type="title"/>
          </p:nvPr>
        </p:nvSpPr>
        <p:spPr>
          <a:xfrm>
            <a:off x="1856200" y="1632125"/>
            <a:ext cx="5431800" cy="18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6000">
                <a:solidFill>
                  <a:srgbClr val="11294A"/>
                </a:solidFill>
              </a:rPr>
              <a:t>¡MUCHAS GRACIAS!</a:t>
            </a:r>
            <a:endParaRPr sz="6000">
              <a:solidFill>
                <a:srgbClr val="11294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ppt_w</p:attrName>
                                        </p:attrNameLst>
                                      </p:cBhvr>
                                      <p:tavLst>
                                        <p:tav fmla="" tm="0">
                                          <p:val>
                                            <p:strVal val="0"/>
                                          </p:val>
                                        </p:tav>
                                        <p:tav fmla="" tm="100000">
                                          <p:val>
                                            <p:strVal val="#ppt_w"/>
                                          </p:val>
                                        </p:tav>
                                      </p:tavLst>
                                    </p:anim>
                                    <p:anim calcmode="lin" valueType="num">
                                      <p:cBhvr additive="base">
                                        <p:cTn dur="1000"/>
                                        <p:tgtEl>
                                          <p:spTgt spid="30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nvSpPr>
        <p:spPr>
          <a:xfrm>
            <a:off x="526800" y="897000"/>
            <a:ext cx="3026400" cy="40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FFFFFF"/>
                </a:solidFill>
                <a:latin typeface="Lato"/>
                <a:ea typeface="Lato"/>
                <a:cs typeface="Lato"/>
                <a:sym typeface="Lato"/>
              </a:rPr>
              <a:t>Profesoras:</a:t>
            </a:r>
            <a:endParaRPr b="1"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Banchoff, Claudia </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Harari, Viviana</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 </a:t>
            </a:r>
            <a:endParaRPr sz="1800">
              <a:solidFill>
                <a:srgbClr val="FFFFFF"/>
              </a:solidFill>
              <a:latin typeface="Lato"/>
              <a:ea typeface="Lato"/>
              <a:cs typeface="Lato"/>
              <a:sym typeface="Lato"/>
            </a:endParaRPr>
          </a:p>
          <a:p>
            <a:pPr indent="0" lvl="0" marL="0" rtl="0" algn="l">
              <a:spcBef>
                <a:spcPts val="0"/>
              </a:spcBef>
              <a:spcAft>
                <a:spcPts val="0"/>
              </a:spcAft>
              <a:buNone/>
            </a:pPr>
            <a:r>
              <a:rPr b="1" lang="es" sz="1800">
                <a:solidFill>
                  <a:srgbClr val="FFFFFF"/>
                </a:solidFill>
                <a:latin typeface="Lato"/>
                <a:ea typeface="Lato"/>
                <a:cs typeface="Lato"/>
                <a:sym typeface="Lato"/>
              </a:rPr>
              <a:t>Jefes de Trabajos Prácticos:</a:t>
            </a:r>
            <a:endParaRPr b="1"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Coggiola, Luciano </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Martin, Sofía</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 </a:t>
            </a:r>
            <a:endParaRPr sz="1800">
              <a:solidFill>
                <a:srgbClr val="FFFFFF"/>
              </a:solidFill>
              <a:latin typeface="Lato"/>
              <a:ea typeface="Lato"/>
              <a:cs typeface="Lato"/>
              <a:sym typeface="Lato"/>
            </a:endParaRPr>
          </a:p>
          <a:p>
            <a:pPr indent="0" lvl="0" marL="0" rtl="0" algn="l">
              <a:spcBef>
                <a:spcPts val="0"/>
              </a:spcBef>
              <a:spcAft>
                <a:spcPts val="0"/>
              </a:spcAft>
              <a:buNone/>
            </a:pPr>
            <a:r>
              <a:rPr b="1" lang="es" sz="1800">
                <a:solidFill>
                  <a:srgbClr val="FFFFFF"/>
                </a:solidFill>
                <a:latin typeface="Lato"/>
                <a:ea typeface="Lato"/>
                <a:cs typeface="Lato"/>
                <a:sym typeface="Lato"/>
              </a:rPr>
              <a:t>Ayudantes: </a:t>
            </a:r>
            <a:endParaRPr b="1"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Barbieri, Tomás</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Epíscopo, Nicolás</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Martínez, Juan Pablo</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Otarán, Federico</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Rajoy, Gaspar</a:t>
            </a:r>
            <a:endParaRPr>
              <a:latin typeface="Lato"/>
              <a:ea typeface="Lato"/>
              <a:cs typeface="Lato"/>
              <a:sym typeface="Lato"/>
            </a:endParaRPr>
          </a:p>
        </p:txBody>
      </p:sp>
      <p:pic>
        <p:nvPicPr>
          <p:cNvPr id="235" name="Google Shape;235;p18"/>
          <p:cNvPicPr preferRelativeResize="0"/>
          <p:nvPr/>
        </p:nvPicPr>
        <p:blipFill>
          <a:blip r:embed="rId3">
            <a:alphaModFix amt="12000"/>
          </a:blip>
          <a:stretch>
            <a:fillRect/>
          </a:stretch>
        </p:blipFill>
        <p:spPr>
          <a:xfrm>
            <a:off x="578833" y="897000"/>
            <a:ext cx="4228979" cy="4061700"/>
          </a:xfrm>
          <a:prstGeom prst="rect">
            <a:avLst/>
          </a:prstGeom>
          <a:noFill/>
          <a:ln>
            <a:noFill/>
          </a:ln>
        </p:spPr>
      </p:pic>
      <p:sp>
        <p:nvSpPr>
          <p:cNvPr id="236" name="Google Shape;236;p18"/>
          <p:cNvSpPr txBox="1"/>
          <p:nvPr/>
        </p:nvSpPr>
        <p:spPr>
          <a:xfrm>
            <a:off x="3035475" y="3100500"/>
            <a:ext cx="2516100" cy="16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FFFFFF"/>
                </a:solidFill>
                <a:latin typeface="Lato"/>
                <a:ea typeface="Lato"/>
                <a:cs typeface="Lato"/>
                <a:sym typeface="Lato"/>
              </a:rPr>
              <a:t>Colaboradores:</a:t>
            </a:r>
            <a:endParaRPr b="1"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Blancá, Darío</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Cura Jauregui, Ulises</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Díaz Gira, Facundo</a:t>
            </a:r>
            <a:endParaRPr sz="1800">
              <a:solidFill>
                <a:srgbClr val="FFFFFF"/>
              </a:solidFill>
              <a:latin typeface="Lato"/>
              <a:ea typeface="Lato"/>
              <a:cs typeface="Lato"/>
              <a:sym typeface="Lato"/>
            </a:endParaRPr>
          </a:p>
          <a:p>
            <a:pPr indent="0" lvl="0" marL="0" rtl="0" algn="l">
              <a:spcBef>
                <a:spcPts val="0"/>
              </a:spcBef>
              <a:spcAft>
                <a:spcPts val="0"/>
              </a:spcAft>
              <a:buNone/>
            </a:pPr>
            <a:r>
              <a:rPr lang="es" sz="1800">
                <a:solidFill>
                  <a:srgbClr val="FFFFFF"/>
                </a:solidFill>
                <a:latin typeface="Lato"/>
                <a:ea typeface="Lato"/>
                <a:cs typeface="Lato"/>
                <a:sym typeface="Lato"/>
              </a:rPr>
              <a:t>Genoves, Agustín</a:t>
            </a:r>
            <a:endParaRPr>
              <a:latin typeface="Lato"/>
              <a:ea typeface="Lato"/>
              <a:cs typeface="Lato"/>
              <a:sym typeface="Lato"/>
            </a:endParaRPr>
          </a:p>
        </p:txBody>
      </p:sp>
      <p:sp>
        <p:nvSpPr>
          <p:cNvPr id="237" name="Google Shape;237;p18"/>
          <p:cNvSpPr txBox="1"/>
          <p:nvPr/>
        </p:nvSpPr>
        <p:spPr>
          <a:xfrm>
            <a:off x="1169100" y="263100"/>
            <a:ext cx="68058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Lato"/>
                <a:ea typeface="Lato"/>
                <a:cs typeface="Lato"/>
                <a:sym typeface="Lato"/>
              </a:rPr>
              <a:t>SEMINARIO DE LENGUAJE - PYTHON</a:t>
            </a:r>
            <a:endParaRPr b="1" sz="30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000">
                <a:latin typeface="Lato"/>
                <a:ea typeface="Lato"/>
                <a:cs typeface="Lato"/>
                <a:sym typeface="Lato"/>
              </a:rPr>
              <a:t>INTRODUCCIÓN</a:t>
            </a:r>
            <a:endParaRPr b="1" sz="3000">
              <a:latin typeface="Lato"/>
              <a:ea typeface="Lato"/>
              <a:cs typeface="Lato"/>
              <a:sym typeface="Lato"/>
            </a:endParaRPr>
          </a:p>
        </p:txBody>
      </p:sp>
      <p:sp>
        <p:nvSpPr>
          <p:cNvPr id="243" name="Google Shape;243;p19"/>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600">
                <a:solidFill>
                  <a:srgbClr val="FFFFFF"/>
                </a:solidFill>
              </a:rPr>
              <a:t>“Soupe à l'oignon”</a:t>
            </a:r>
            <a:r>
              <a:rPr lang="es" sz="1600">
                <a:solidFill>
                  <a:srgbClr val="FFFFFF"/>
                </a:solidFill>
              </a:rPr>
              <a:t> es una aplicación educativa pensada para estudiantes que cursan el primer ciclo educativo de nivel primario que consiste en una sopa de letras (Word Search) en la que no sólo se deben encontrar una cantidad determinada de palabras, sino que, además, estas deben ser clasificadas en adjetivos, sustantivos o verbos.</a:t>
            </a:r>
            <a:endParaRPr sz="1600">
              <a:solidFill>
                <a:srgbClr val="FFFFFF"/>
              </a:solidFill>
            </a:endParaRPr>
          </a:p>
          <a:p>
            <a:pPr indent="0" lvl="0" marL="0" rtl="0" algn="l">
              <a:lnSpc>
                <a:spcPct val="150000"/>
              </a:lnSpc>
              <a:spcBef>
                <a:spcPts val="800"/>
              </a:spcBef>
              <a:spcAft>
                <a:spcPts val="0"/>
              </a:spcAft>
              <a:buNone/>
            </a:pPr>
            <a:r>
              <a:rPr lang="es" sz="1600">
                <a:solidFill>
                  <a:srgbClr val="FFFFFF"/>
                </a:solidFill>
              </a:rPr>
              <a:t>  La aplicación permite al docente determinar cómo será el desarrollo del juego mediante un menú de configuración simple e intuitivo.</a:t>
            </a:r>
            <a:endParaRPr sz="1600">
              <a:solidFill>
                <a:srgbClr val="FFFFFF"/>
              </a:solidFill>
            </a:endParaRPr>
          </a:p>
          <a:p>
            <a:pPr indent="0" lvl="0" marL="0" rtl="0" algn="l">
              <a:spcBef>
                <a:spcPts val="8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20"/>
          <p:cNvPicPr preferRelativeResize="0"/>
          <p:nvPr/>
        </p:nvPicPr>
        <p:blipFill>
          <a:blip r:embed="rId3">
            <a:alphaModFix/>
          </a:blip>
          <a:stretch>
            <a:fillRect/>
          </a:stretch>
        </p:blipFill>
        <p:spPr>
          <a:xfrm>
            <a:off x="1250100" y="284400"/>
            <a:ext cx="7296525" cy="4574700"/>
          </a:xfrm>
          <a:prstGeom prst="rect">
            <a:avLst/>
          </a:prstGeom>
          <a:noFill/>
          <a:ln>
            <a:noFill/>
          </a:ln>
        </p:spPr>
      </p:pic>
      <p:pic>
        <p:nvPicPr>
          <p:cNvPr id="249" name="Google Shape;249;p20"/>
          <p:cNvPicPr preferRelativeResize="0"/>
          <p:nvPr/>
        </p:nvPicPr>
        <p:blipFill>
          <a:blip r:embed="rId4">
            <a:alphaModFix/>
          </a:blip>
          <a:stretch>
            <a:fillRect/>
          </a:stretch>
        </p:blipFill>
        <p:spPr>
          <a:xfrm>
            <a:off x="1250100" y="284400"/>
            <a:ext cx="7296525" cy="457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100"/>
                                        <p:tgtEl>
                                          <p:spTgt spid="248"/>
                                        </p:tgtEl>
                                        <p:attrNameLst>
                                          <p:attrName>ppt_w</p:attrName>
                                        </p:attrNameLst>
                                      </p:cBhvr>
                                      <p:tavLst>
                                        <p:tav fmla="" tm="0">
                                          <p:val>
                                            <p:strVal val="0"/>
                                          </p:val>
                                        </p:tav>
                                        <p:tav fmla="" tm="100000">
                                          <p:val>
                                            <p:strVal val="#ppt_w"/>
                                          </p:val>
                                        </p:tav>
                                      </p:tavLst>
                                    </p:anim>
                                    <p:anim calcmode="lin" valueType="num">
                                      <p:cBhvr additive="base">
                                        <p:cTn dur="1100"/>
                                        <p:tgtEl>
                                          <p:spTgt spid="24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1140325" y="152400"/>
            <a:ext cx="7782649" cy="4838700"/>
          </a:xfrm>
          <a:prstGeom prst="rect">
            <a:avLst/>
          </a:prstGeom>
          <a:noFill/>
          <a:ln>
            <a:noFill/>
          </a:ln>
        </p:spPr>
      </p:pic>
      <p:pic>
        <p:nvPicPr>
          <p:cNvPr id="255" name="Google Shape;255;p21"/>
          <p:cNvPicPr preferRelativeResize="0"/>
          <p:nvPr/>
        </p:nvPicPr>
        <p:blipFill>
          <a:blip r:embed="rId4">
            <a:alphaModFix/>
          </a:blip>
          <a:stretch>
            <a:fillRect/>
          </a:stretch>
        </p:blipFill>
        <p:spPr>
          <a:xfrm>
            <a:off x="2445638" y="1500800"/>
            <a:ext cx="5172014" cy="2984074"/>
          </a:xfrm>
          <a:prstGeom prst="rect">
            <a:avLst/>
          </a:prstGeom>
          <a:noFill/>
          <a:ln>
            <a:noFill/>
          </a:ln>
        </p:spPr>
      </p:pic>
      <p:sp>
        <p:nvSpPr>
          <p:cNvPr id="256" name="Google Shape;256;p21"/>
          <p:cNvSpPr txBox="1"/>
          <p:nvPr/>
        </p:nvSpPr>
        <p:spPr>
          <a:xfrm>
            <a:off x="2445650" y="1265575"/>
            <a:ext cx="5206200" cy="392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Lato"/>
                <a:ea typeface="Lato"/>
                <a:cs typeface="Lato"/>
                <a:sym typeface="Lato"/>
              </a:rPr>
              <a:t>Orientación Vertical con Mayúsculas</a:t>
            </a:r>
            <a:endParaRPr b="1" sz="1800">
              <a:latin typeface="Lato"/>
              <a:ea typeface="Lato"/>
              <a:cs typeface="Lato"/>
              <a:sym typeface="Lato"/>
            </a:endParaRPr>
          </a:p>
        </p:txBody>
      </p:sp>
      <p:pic>
        <p:nvPicPr>
          <p:cNvPr id="257" name="Google Shape;257;p21"/>
          <p:cNvPicPr preferRelativeResize="0"/>
          <p:nvPr/>
        </p:nvPicPr>
        <p:blipFill>
          <a:blip r:embed="rId5">
            <a:alphaModFix/>
          </a:blip>
          <a:stretch>
            <a:fillRect/>
          </a:stretch>
        </p:blipFill>
        <p:spPr>
          <a:xfrm>
            <a:off x="2445650" y="1500800"/>
            <a:ext cx="5206201" cy="2984075"/>
          </a:xfrm>
          <a:prstGeom prst="rect">
            <a:avLst/>
          </a:prstGeom>
          <a:noFill/>
          <a:ln>
            <a:noFill/>
          </a:ln>
        </p:spPr>
      </p:pic>
      <p:sp>
        <p:nvSpPr>
          <p:cNvPr id="258" name="Google Shape;258;p21"/>
          <p:cNvSpPr txBox="1"/>
          <p:nvPr/>
        </p:nvSpPr>
        <p:spPr>
          <a:xfrm>
            <a:off x="2445650" y="1299725"/>
            <a:ext cx="5206200" cy="3921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Lato"/>
                <a:ea typeface="Lato"/>
                <a:cs typeface="Lato"/>
                <a:sym typeface="Lato"/>
              </a:rPr>
              <a:t>Orientación Horizontal con Minúsculas</a:t>
            </a:r>
            <a:endParaRPr b="1" sz="1800">
              <a:latin typeface="Lato"/>
              <a:ea typeface="Lato"/>
              <a:cs typeface="Lato"/>
              <a:sym typeface="Lato"/>
            </a:endParaRPr>
          </a:p>
        </p:txBody>
      </p:sp>
      <p:pic>
        <p:nvPicPr>
          <p:cNvPr id="259" name="Google Shape;259;p21"/>
          <p:cNvPicPr preferRelativeResize="0"/>
          <p:nvPr/>
        </p:nvPicPr>
        <p:blipFill>
          <a:blip r:embed="rId6">
            <a:alphaModFix/>
          </a:blip>
          <a:stretch>
            <a:fillRect/>
          </a:stretch>
        </p:blipFill>
        <p:spPr>
          <a:xfrm>
            <a:off x="1140325" y="152400"/>
            <a:ext cx="7782650" cy="4838700"/>
          </a:xfrm>
          <a:prstGeom prst="rect">
            <a:avLst/>
          </a:prstGeom>
          <a:noFill/>
          <a:ln>
            <a:noFill/>
          </a:ln>
        </p:spPr>
      </p:pic>
      <p:pic>
        <p:nvPicPr>
          <p:cNvPr id="260" name="Google Shape;260;p21"/>
          <p:cNvPicPr preferRelativeResize="0"/>
          <p:nvPr/>
        </p:nvPicPr>
        <p:blipFill>
          <a:blip r:embed="rId7">
            <a:alphaModFix/>
          </a:blip>
          <a:stretch>
            <a:fillRect/>
          </a:stretch>
        </p:blipFill>
        <p:spPr>
          <a:xfrm>
            <a:off x="1123250" y="152400"/>
            <a:ext cx="7782651" cy="4838700"/>
          </a:xfrm>
          <a:prstGeom prst="rect">
            <a:avLst/>
          </a:prstGeom>
          <a:noFill/>
          <a:ln>
            <a:noFill/>
          </a:ln>
        </p:spPr>
      </p:pic>
      <p:pic>
        <p:nvPicPr>
          <p:cNvPr id="261" name="Google Shape;261;p21"/>
          <p:cNvPicPr preferRelativeResize="0"/>
          <p:nvPr/>
        </p:nvPicPr>
        <p:blipFill>
          <a:blip r:embed="rId8">
            <a:alphaModFix/>
          </a:blip>
          <a:stretch>
            <a:fillRect/>
          </a:stretch>
        </p:blipFill>
        <p:spPr>
          <a:xfrm>
            <a:off x="1123250" y="152400"/>
            <a:ext cx="7782650" cy="4838701"/>
          </a:xfrm>
          <a:prstGeom prst="rect">
            <a:avLst/>
          </a:prstGeom>
          <a:noFill/>
          <a:ln>
            <a:noFill/>
          </a:ln>
        </p:spPr>
      </p:pic>
      <p:pic>
        <p:nvPicPr>
          <p:cNvPr id="262" name="Google Shape;262;p21"/>
          <p:cNvPicPr preferRelativeResize="0"/>
          <p:nvPr/>
        </p:nvPicPr>
        <p:blipFill>
          <a:blip r:embed="rId9">
            <a:alphaModFix/>
          </a:blip>
          <a:stretch>
            <a:fillRect/>
          </a:stretch>
        </p:blipFill>
        <p:spPr>
          <a:xfrm>
            <a:off x="1123250" y="152400"/>
            <a:ext cx="7782651" cy="4799699"/>
          </a:xfrm>
          <a:prstGeom prst="rect">
            <a:avLst/>
          </a:prstGeom>
          <a:noFill/>
          <a:ln>
            <a:noFill/>
          </a:ln>
        </p:spPr>
      </p:pic>
      <p:pic>
        <p:nvPicPr>
          <p:cNvPr id="263" name="Google Shape;263;p21"/>
          <p:cNvPicPr preferRelativeResize="0"/>
          <p:nvPr/>
        </p:nvPicPr>
        <p:blipFill>
          <a:blip r:embed="rId10">
            <a:alphaModFix/>
          </a:blip>
          <a:stretch>
            <a:fillRect/>
          </a:stretch>
        </p:blipFill>
        <p:spPr>
          <a:xfrm>
            <a:off x="1123250" y="152400"/>
            <a:ext cx="7799725" cy="4838700"/>
          </a:xfrm>
          <a:prstGeom prst="rect">
            <a:avLst/>
          </a:prstGeom>
          <a:noFill/>
          <a:ln>
            <a:noFill/>
          </a:ln>
        </p:spPr>
      </p:pic>
      <p:pic>
        <p:nvPicPr>
          <p:cNvPr id="264" name="Google Shape;264;p21"/>
          <p:cNvPicPr preferRelativeResize="0"/>
          <p:nvPr/>
        </p:nvPicPr>
        <p:blipFill>
          <a:blip r:embed="rId11">
            <a:alphaModFix/>
          </a:blip>
          <a:stretch>
            <a:fillRect/>
          </a:stretch>
        </p:blipFill>
        <p:spPr>
          <a:xfrm>
            <a:off x="1123250" y="152400"/>
            <a:ext cx="7799725" cy="4838700"/>
          </a:xfrm>
          <a:prstGeom prst="rect">
            <a:avLst/>
          </a:prstGeom>
          <a:noFill/>
          <a:ln>
            <a:noFill/>
          </a:ln>
        </p:spPr>
      </p:pic>
      <p:pic>
        <p:nvPicPr>
          <p:cNvPr id="265" name="Google Shape;265;p21"/>
          <p:cNvPicPr preferRelativeResize="0"/>
          <p:nvPr/>
        </p:nvPicPr>
        <p:blipFill>
          <a:blip r:embed="rId12">
            <a:alphaModFix/>
          </a:blip>
          <a:stretch>
            <a:fillRect/>
          </a:stretch>
        </p:blipFill>
        <p:spPr>
          <a:xfrm>
            <a:off x="1123250" y="152400"/>
            <a:ext cx="7799724"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ppt_w</p:attrName>
                                        </p:attrNameLst>
                                      </p:cBhvr>
                                      <p:tavLst>
                                        <p:tav fmla="" tm="0">
                                          <p:val>
                                            <p:strVal val="0"/>
                                          </p:val>
                                        </p:tav>
                                        <p:tav fmla="" tm="100000">
                                          <p:val>
                                            <p:strVal val="#ppt_w"/>
                                          </p:val>
                                        </p:tav>
                                      </p:tavLst>
                                    </p:anim>
                                    <p:anim calcmode="lin" valueType="num">
                                      <p:cBhvr additive="base">
                                        <p:cTn dur="1000"/>
                                        <p:tgtEl>
                                          <p:spTgt spid="2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56"/>
                                        </p:tgtEl>
                                        <p:attrNameLst>
                                          <p:attrName>ppt_x</p:attrName>
                                        </p:attrNameLst>
                                      </p:cBhvr>
                                      <p:tavLst>
                                        <p:tav fmla="" tm="0">
                                          <p:val>
                                            <p:strVal val="#ppt_x"/>
                                          </p:val>
                                        </p:tav>
                                        <p:tav fmla="" tm="100000">
                                          <p:val>
                                            <p:strVal val="#ppt_x+1"/>
                                          </p:val>
                                        </p:tav>
                                      </p:tavLst>
                                    </p:anim>
                                    <p:set>
                                      <p:cBhvr>
                                        <p:cTn dur="1" fill="hold">
                                          <p:stCondLst>
                                            <p:cond delay="1000"/>
                                          </p:stCondLst>
                                        </p:cTn>
                                        <p:tgtEl>
                                          <p:spTgt spid="256"/>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255"/>
                                        </p:tgtEl>
                                        <p:attrNameLst>
                                          <p:attrName>ppt_x</p:attrName>
                                        </p:attrNameLst>
                                      </p:cBhvr>
                                      <p:tavLst>
                                        <p:tav fmla="" tm="0">
                                          <p:val>
                                            <p:strVal val="#ppt_x"/>
                                          </p:val>
                                        </p:tav>
                                        <p:tav fmla="" tm="100000">
                                          <p:val>
                                            <p:strVal val="#ppt_x+1"/>
                                          </p:val>
                                        </p:tav>
                                      </p:tavLst>
                                    </p:anim>
                                    <p:set>
                                      <p:cBhvr>
                                        <p:cTn dur="1" fill="hold">
                                          <p:stCondLst>
                                            <p:cond delay="1000"/>
                                          </p:stCondLst>
                                        </p:cTn>
                                        <p:tgtEl>
                                          <p:spTgt spid="25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58"/>
                                        </p:tgtEl>
                                        <p:attrNameLst>
                                          <p:attrName>ppt_x</p:attrName>
                                        </p:attrNameLst>
                                      </p:cBhvr>
                                      <p:tavLst>
                                        <p:tav fmla="" tm="0">
                                          <p:val>
                                            <p:strVal val="#ppt_x"/>
                                          </p:val>
                                        </p:tav>
                                        <p:tav fmla="" tm="100000">
                                          <p:val>
                                            <p:strVal val="#ppt_x+1"/>
                                          </p:val>
                                        </p:tav>
                                      </p:tavLst>
                                    </p:anim>
                                    <p:set>
                                      <p:cBhvr>
                                        <p:cTn dur="1" fill="hold">
                                          <p:stCondLst>
                                            <p:cond delay="1000"/>
                                          </p:stCondLst>
                                        </p:cTn>
                                        <p:tgtEl>
                                          <p:spTgt spid="258"/>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257"/>
                                        </p:tgtEl>
                                        <p:attrNameLst>
                                          <p:attrName>ppt_x</p:attrName>
                                        </p:attrNameLst>
                                      </p:cBhvr>
                                      <p:tavLst>
                                        <p:tav fmla="" tm="0">
                                          <p:val>
                                            <p:strVal val="#ppt_x"/>
                                          </p:val>
                                        </p:tav>
                                        <p:tav fmla="" tm="100000">
                                          <p:val>
                                            <p:strVal val="#ppt_x+1"/>
                                          </p:val>
                                        </p:tav>
                                      </p:tavLst>
                                    </p:anim>
                                    <p:set>
                                      <p:cBhvr>
                                        <p:cTn dur="1" fill="hold">
                                          <p:stCondLst>
                                            <p:cond delay="1000"/>
                                          </p:stCondLst>
                                        </p:cTn>
                                        <p:tgtEl>
                                          <p:spTgt spid="2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9"/>
                                        </p:tgtEl>
                                      </p:cBhvr>
                                    </p:animEffect>
                                    <p:set>
                                      <p:cBhvr>
                                        <p:cTn dur="1" fill="hold">
                                          <p:stCondLst>
                                            <p:cond delay="1000"/>
                                          </p:stCondLst>
                                        </p:cTn>
                                        <p:tgtEl>
                                          <p:spTgt spid="2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1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0"/>
                                        </p:tgtEl>
                                      </p:cBhvr>
                                    </p:animEffect>
                                    <p:set>
                                      <p:cBhvr>
                                        <p:cTn dur="1" fill="hold">
                                          <p:stCondLst>
                                            <p:cond delay="1000"/>
                                          </p:stCondLst>
                                        </p:cTn>
                                        <p:tgtEl>
                                          <p:spTgt spid="2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61"/>
                                        </p:tgtEl>
                                        <p:attrNameLst>
                                          <p:attrName>ppt_y</p:attrName>
                                        </p:attrNameLst>
                                      </p:cBhvr>
                                      <p:tavLst>
                                        <p:tav fmla="" tm="0">
                                          <p:val>
                                            <p:strVal val="#ppt_y"/>
                                          </p:val>
                                        </p:tav>
                                        <p:tav fmla="" tm="100000">
                                          <p:val>
                                            <p:strVal val="#ppt_y-1"/>
                                          </p:val>
                                        </p:tav>
                                      </p:tavLst>
                                    </p:anim>
                                    <p:set>
                                      <p:cBhvr>
                                        <p:cTn dur="1" fill="hold">
                                          <p:stCondLst>
                                            <p:cond delay="1000"/>
                                          </p:stCondLst>
                                        </p:cTn>
                                        <p:tgtEl>
                                          <p:spTgt spid="2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62"/>
                                        </p:tgtEl>
                                        <p:attrNameLst>
                                          <p:attrName>ppt_y</p:attrName>
                                        </p:attrNameLst>
                                      </p:cBhvr>
                                      <p:tavLst>
                                        <p:tav fmla="" tm="0">
                                          <p:val>
                                            <p:strVal val="#ppt_y"/>
                                          </p:val>
                                        </p:tav>
                                        <p:tav fmla="" tm="100000">
                                          <p:val>
                                            <p:strVal val="#ppt_y-1"/>
                                          </p:val>
                                        </p:tav>
                                      </p:tavLst>
                                    </p:anim>
                                    <p:set>
                                      <p:cBhvr>
                                        <p:cTn dur="1" fill="hold">
                                          <p:stCondLst>
                                            <p:cond delay="1000"/>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63"/>
                                        </p:tgtEl>
                                        <p:attrNameLst>
                                          <p:attrName>ppt_y</p:attrName>
                                        </p:attrNameLst>
                                      </p:cBhvr>
                                      <p:tavLst>
                                        <p:tav fmla="" tm="0">
                                          <p:val>
                                            <p:strVal val="#ppt_y"/>
                                          </p:val>
                                        </p:tav>
                                        <p:tav fmla="" tm="100000">
                                          <p:val>
                                            <p:strVal val="#ppt_y-1"/>
                                          </p:val>
                                        </p:tav>
                                      </p:tavLst>
                                    </p:anim>
                                    <p:set>
                                      <p:cBhvr>
                                        <p:cTn dur="1" fill="hold">
                                          <p:stCondLst>
                                            <p:cond delay="1000"/>
                                          </p:stCondLst>
                                        </p:cTn>
                                        <p:tgtEl>
                                          <p:spTgt spid="2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4"/>
                                        </p:tgtEl>
                                      </p:cBhvr>
                                    </p:animEffect>
                                    <p:set>
                                      <p:cBhvr>
                                        <p:cTn dur="1" fill="hold">
                                          <p:stCondLst>
                                            <p:cond delay="1000"/>
                                          </p:stCondLst>
                                        </p:cTn>
                                        <p:tgtEl>
                                          <p:spTgt spid="2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5"/>
                                        </p:tgtEl>
                                      </p:cBhvr>
                                    </p:animEffect>
                                    <p:set>
                                      <p:cBhvr>
                                        <p:cTn dur="1" fill="hold">
                                          <p:stCondLst>
                                            <p:cond delay="1000"/>
                                          </p:stCondLst>
                                        </p:cTn>
                                        <p:tgtEl>
                                          <p:spTgt spid="2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22"/>
          <p:cNvPicPr preferRelativeResize="0"/>
          <p:nvPr/>
        </p:nvPicPr>
        <p:blipFill>
          <a:blip r:embed="rId3">
            <a:alphaModFix/>
          </a:blip>
          <a:stretch>
            <a:fillRect/>
          </a:stretch>
        </p:blipFill>
        <p:spPr>
          <a:xfrm>
            <a:off x="1250100" y="284400"/>
            <a:ext cx="7296525" cy="4574700"/>
          </a:xfrm>
          <a:prstGeom prst="rect">
            <a:avLst/>
          </a:prstGeom>
          <a:noFill/>
          <a:ln>
            <a:noFill/>
          </a:ln>
        </p:spPr>
      </p:pic>
      <p:pic>
        <p:nvPicPr>
          <p:cNvPr id="271" name="Google Shape;271;p22"/>
          <p:cNvPicPr preferRelativeResize="0"/>
          <p:nvPr/>
        </p:nvPicPr>
        <p:blipFill>
          <a:blip r:embed="rId4">
            <a:alphaModFix/>
          </a:blip>
          <a:stretch>
            <a:fillRect/>
          </a:stretch>
        </p:blipFill>
        <p:spPr>
          <a:xfrm>
            <a:off x="1250100" y="284400"/>
            <a:ext cx="7296526" cy="457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100"/>
                                        <p:tgtEl>
                                          <p:spTgt spid="270"/>
                                        </p:tgtEl>
                                        <p:attrNameLst>
                                          <p:attrName>ppt_w</p:attrName>
                                        </p:attrNameLst>
                                      </p:cBhvr>
                                      <p:tavLst>
                                        <p:tav fmla="" tm="0">
                                          <p:val>
                                            <p:strVal val="0"/>
                                          </p:val>
                                        </p:tav>
                                        <p:tav fmla="" tm="100000">
                                          <p:val>
                                            <p:strVal val="#ppt_w"/>
                                          </p:val>
                                        </p:tav>
                                      </p:tavLst>
                                    </p:anim>
                                    <p:anim calcmode="lin" valueType="num">
                                      <p:cBhvr additive="base">
                                        <p:cTn dur="1100"/>
                                        <p:tgtEl>
                                          <p:spTgt spid="2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1000"/>
                                        <p:tgtEl>
                                          <p:spTgt spid="271"/>
                                        </p:tgtEl>
                                        <p:attrNameLst>
                                          <p:attrName>ppt_w</p:attrName>
                                        </p:attrNameLst>
                                      </p:cBhvr>
                                      <p:tavLst>
                                        <p:tav fmla="" tm="0">
                                          <p:val>
                                            <p:strVal val="0"/>
                                          </p:val>
                                        </p:tav>
                                        <p:tav fmla="" tm="100000">
                                          <p:val>
                                            <p:strVal val="#ppt_w"/>
                                          </p:val>
                                        </p:tav>
                                      </p:tavLst>
                                    </p:anim>
                                    <p:anim calcmode="lin" valueType="num">
                                      <p:cBhvr additive="base">
                                        <p:cTn dur="1000"/>
                                        <p:tgtEl>
                                          <p:spTgt spid="27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PROCESO DE CREACIÓN DE LA GRILLA</a:t>
            </a:r>
            <a:endParaRPr/>
          </a:p>
        </p:txBody>
      </p:sp>
      <p:pic>
        <p:nvPicPr>
          <p:cNvPr id="277" name="Google Shape;277;p23"/>
          <p:cNvPicPr preferRelativeResize="0"/>
          <p:nvPr/>
        </p:nvPicPr>
        <p:blipFill>
          <a:blip r:embed="rId3">
            <a:alphaModFix/>
          </a:blip>
          <a:stretch>
            <a:fillRect/>
          </a:stretch>
        </p:blipFill>
        <p:spPr>
          <a:xfrm>
            <a:off x="1608225" y="987300"/>
            <a:ext cx="6968175" cy="3927849"/>
          </a:xfrm>
          <a:prstGeom prst="rect">
            <a:avLst/>
          </a:prstGeom>
          <a:noFill/>
          <a:ln cap="flat" cmpd="sng" w="19050">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1297500" y="393750"/>
            <a:ext cx="49806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PROCESAMIENTO DE JUGADA</a:t>
            </a:r>
            <a:endParaRPr/>
          </a:p>
        </p:txBody>
      </p:sp>
      <p:sp>
        <p:nvSpPr>
          <p:cNvPr id="283" name="Google Shape;283;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84" name="Google Shape;284;p24"/>
          <p:cNvPicPr preferRelativeResize="0"/>
          <p:nvPr/>
        </p:nvPicPr>
        <p:blipFill>
          <a:blip r:embed="rId3">
            <a:alphaModFix/>
          </a:blip>
          <a:stretch>
            <a:fillRect/>
          </a:stretch>
        </p:blipFill>
        <p:spPr>
          <a:xfrm>
            <a:off x="1115425" y="968850"/>
            <a:ext cx="6249025" cy="3869849"/>
          </a:xfrm>
          <a:prstGeom prst="rect">
            <a:avLst/>
          </a:prstGeom>
          <a:noFill/>
          <a:ln cap="flat" cmpd="sng" w="19050">
            <a:solidFill>
              <a:srgbClr val="FFFFFF"/>
            </a:solidFill>
            <a:prstDash val="solid"/>
            <a:round/>
            <a:headEnd len="sm" w="sm" type="none"/>
            <a:tailEnd len="sm" w="sm" type="none"/>
          </a:ln>
        </p:spPr>
      </p:pic>
      <p:pic>
        <p:nvPicPr>
          <p:cNvPr id="285" name="Google Shape;285;p24"/>
          <p:cNvPicPr preferRelativeResize="0"/>
          <p:nvPr/>
        </p:nvPicPr>
        <p:blipFill>
          <a:blip r:embed="rId4">
            <a:alphaModFix/>
          </a:blip>
          <a:stretch>
            <a:fillRect/>
          </a:stretch>
        </p:blipFill>
        <p:spPr>
          <a:xfrm>
            <a:off x="1115425" y="1273651"/>
            <a:ext cx="6869426" cy="3185750"/>
          </a:xfrm>
          <a:prstGeom prst="rect">
            <a:avLst/>
          </a:prstGeom>
          <a:noFill/>
          <a:ln cap="flat" cmpd="sng" w="19050">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ppt_w</p:attrName>
                                        </p:attrNameLst>
                                      </p:cBhvr>
                                      <p:tavLst>
                                        <p:tav fmla="" tm="0">
                                          <p:val>
                                            <p:strVal val="0"/>
                                          </p:val>
                                        </p:tav>
                                        <p:tav fmla="" tm="100000">
                                          <p:val>
                                            <p:strVal val="#ppt_w"/>
                                          </p:val>
                                        </p:tav>
                                      </p:tavLst>
                                    </p:anim>
                                    <p:anim calcmode="lin" valueType="num">
                                      <p:cBhvr additive="base">
                                        <p:cTn dur="1000"/>
                                        <p:tgtEl>
                                          <p:spTgt spid="28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284"/>
                                        </p:tgtEl>
                                        <p:attrNameLst>
                                          <p:attrName>ppt_x</p:attrName>
                                        </p:attrNameLst>
                                      </p:cBhvr>
                                      <p:tavLst>
                                        <p:tav fmla="" tm="0">
                                          <p:val>
                                            <p:strVal val="#ppt_x"/>
                                          </p:val>
                                        </p:tav>
                                        <p:tav fmla="" tm="100000">
                                          <p:val>
                                            <p:strVal val="#ppt_x+1"/>
                                          </p:val>
                                        </p:tav>
                                      </p:tavLst>
                                    </p:anim>
                                    <p:set>
                                      <p:cBhvr>
                                        <p:cTn dur="1" fill="hold">
                                          <p:stCondLst>
                                            <p:cond delay="1000"/>
                                          </p:stCondLst>
                                        </p:cTn>
                                        <p:tgtEl>
                                          <p:spTgt spid="28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ppt_w</p:attrName>
                                        </p:attrNameLst>
                                      </p:cBhvr>
                                      <p:tavLst>
                                        <p:tav fmla="" tm="0">
                                          <p:val>
                                            <p:strVal val="0"/>
                                          </p:val>
                                        </p:tav>
                                        <p:tav fmla="" tm="100000">
                                          <p:val>
                                            <p:strVal val="#ppt_w"/>
                                          </p:val>
                                        </p:tav>
                                      </p:tavLst>
                                    </p:anim>
                                    <p:anim calcmode="lin" valueType="num">
                                      <p:cBhvr additive="base">
                                        <p:cTn dur="1000"/>
                                        <p:tgtEl>
                                          <p:spTgt spid="2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297500" y="393750"/>
            <a:ext cx="49806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MUESTRA DE RESULTADOS</a:t>
            </a:r>
            <a:endParaRPr/>
          </a:p>
        </p:txBody>
      </p:sp>
      <p:sp>
        <p:nvSpPr>
          <p:cNvPr id="291" name="Google Shape;291;p25"/>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92" name="Google Shape;292;p25"/>
          <p:cNvPicPr preferRelativeResize="0"/>
          <p:nvPr/>
        </p:nvPicPr>
        <p:blipFill>
          <a:blip r:embed="rId3">
            <a:alphaModFix/>
          </a:blip>
          <a:stretch>
            <a:fillRect/>
          </a:stretch>
        </p:blipFill>
        <p:spPr>
          <a:xfrm>
            <a:off x="1097975" y="899550"/>
            <a:ext cx="6599050" cy="4052551"/>
          </a:xfrm>
          <a:prstGeom prst="rect">
            <a:avLst/>
          </a:prstGeom>
          <a:noFill/>
          <a:ln>
            <a:noFill/>
          </a:ln>
        </p:spPr>
      </p:pic>
      <p:pic>
        <p:nvPicPr>
          <p:cNvPr id="293" name="Google Shape;293;p25"/>
          <p:cNvPicPr preferRelativeResize="0"/>
          <p:nvPr/>
        </p:nvPicPr>
        <p:blipFill>
          <a:blip r:embed="rId4">
            <a:alphaModFix/>
          </a:blip>
          <a:stretch>
            <a:fillRect/>
          </a:stretch>
        </p:blipFill>
        <p:spPr>
          <a:xfrm>
            <a:off x="1097975" y="899550"/>
            <a:ext cx="6599051" cy="405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ppt_w</p:attrName>
                                        </p:attrNameLst>
                                      </p:cBhvr>
                                      <p:tavLst>
                                        <p:tav fmla="" tm="0">
                                          <p:val>
                                            <p:strVal val="0"/>
                                          </p:val>
                                        </p:tav>
                                        <p:tav fmla="" tm="100000">
                                          <p:val>
                                            <p:strVal val="#ppt_w"/>
                                          </p:val>
                                        </p:tav>
                                      </p:tavLst>
                                    </p:anim>
                                    <p:anim calcmode="lin" valueType="num">
                                      <p:cBhvr additive="base">
                                        <p:cTn dur="1000"/>
                                        <p:tgtEl>
                                          <p:spTgt spid="29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ppt_w</p:attrName>
                                        </p:attrNameLst>
                                      </p:cBhvr>
                                      <p:tavLst>
                                        <p:tav fmla="" tm="0">
                                          <p:val>
                                            <p:strVal val="0"/>
                                          </p:val>
                                        </p:tav>
                                        <p:tav fmla="" tm="100000">
                                          <p:val>
                                            <p:strVal val="#ppt_w"/>
                                          </p:val>
                                        </p:tav>
                                      </p:tavLst>
                                    </p:anim>
                                    <p:anim calcmode="lin" valueType="num">
                                      <p:cBhvr additive="base">
                                        <p:cTn dur="1000"/>
                                        <p:tgtEl>
                                          <p:spTgt spid="29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